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68" r:id="rId2"/>
    <p:sldId id="369" r:id="rId3"/>
    <p:sldId id="365" r:id="rId4"/>
    <p:sldId id="366" r:id="rId5"/>
    <p:sldId id="370" r:id="rId6"/>
    <p:sldId id="371" r:id="rId7"/>
    <p:sldId id="389" r:id="rId8"/>
    <p:sldId id="390" r:id="rId9"/>
    <p:sldId id="329" r:id="rId10"/>
    <p:sldId id="367" r:id="rId11"/>
    <p:sldId id="378" r:id="rId12"/>
    <p:sldId id="372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00"/>
    <a:srgbClr val="FF0000"/>
    <a:srgbClr val="9148C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94599"/>
  </p:normalViewPr>
  <p:slideViewPr>
    <p:cSldViewPr>
      <p:cViewPr varScale="1">
        <p:scale>
          <a:sx n="60" d="100"/>
          <a:sy n="60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CFO%20Resource%20Group\SCC\Dashboard\SCC%20graph%20data%20board%20meeting%20May%2009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2009 Monthly Contract Revenue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671032"/>
        <c:axId val="92852680"/>
      </c:lineChart>
      <c:catAx>
        <c:axId val="170671032"/>
        <c:scaling>
          <c:orientation val="minMax"/>
        </c:scaling>
        <c:delete val="0"/>
        <c:axPos val="b"/>
        <c:majorTickMark val="out"/>
        <c:minorTickMark val="none"/>
        <c:tickLblPos val="nextTo"/>
        <c:crossAx val="92852680"/>
        <c:crosses val="autoZero"/>
        <c:auto val="1"/>
        <c:lblAlgn val="ctr"/>
        <c:lblOffset val="100"/>
        <c:noMultiLvlLbl val="0"/>
      </c:catAx>
      <c:valAx>
        <c:axId val="928526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70671032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19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1C8E91F-5BAF-43FE-9FF5-55AA0312AC81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501"/>
            <a:ext cx="5607050" cy="41497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59825"/>
            <a:ext cx="3038475" cy="46196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0E37AD4-826F-4448-879D-70F6EFB213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6440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191D4C8-38D3-47AC-85D0-9E4809D1EE3B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6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04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2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7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2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20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6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E65486-C82B-4371-B4AE-A1C99DA44148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817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4F835D1-8D23-4A96-8870-0CAD19ADD074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245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79206" indent="-29969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98778" indent="-23975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78290" indent="-23975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57801" indent="-23975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37312" indent="-2397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16824" indent="-2397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96335" indent="-2397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75847" indent="-2397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9B284F-32C7-4A87-9F42-4CA91F1CE9AC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3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5EF53-5B70-43B1-8F3D-6676B44F6A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9C41-6300-46DF-A4CD-56E661E02D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1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2DCE61-8A28-4BA2-8D30-74AA36A07ACD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30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08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20AB-DCCE-4B05-87E1-FC2DACE6B427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DD7A-3B5A-4E08-B903-172EF61186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03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5EE7-280A-4A07-BB68-670EE6DD6018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635A-4358-4343-9A36-D5C0DD1A1B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90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C67C-6726-45EA-8AD9-295E3B5DD317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1BA9-81EB-440E-A350-744861110B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40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B819-6633-4615-BB07-C55D005E14AD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3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85E6-5005-4F51-939A-BFC12EF3F5FC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D6E8-12FC-4F3A-92C9-BBB5FCCDBF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182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E407-EC06-43E5-A784-42CB89E2F6FB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33FB-F788-48C5-B510-F3434FEAE6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456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CA5C-5DB1-42A6-AF76-FCC6CFD744A6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1704-75AA-4B38-BC6E-BA0D6E8B9C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350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F936-1991-472B-B886-A91A905D2DA4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19A0-0F1B-45AD-8F84-4958B9117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86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F127-C27F-4EFB-97AD-DE2BF35D175D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6688-2A47-4535-80D7-E48187F356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02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11A1-DF55-4EAB-85D4-382EFCF02A35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DBEE4-9DD8-4FC3-97AF-A9F1187533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59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7FAE-59C2-4B6E-A9DF-67AF6CB28752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F960-84C4-455F-986C-BC179527C0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92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DCD4-2C4A-4682-B935-97177DAA2BD9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3300-91C6-43CB-AD82-624E5E3620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19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BB0821-8AFD-4A68-98FF-20575053FE92}" type="datetimeFigureOut">
              <a:rPr lang="en-US" altLang="en-US"/>
              <a:pPr>
                <a:defRPr/>
              </a:pPr>
              <a:t>4/24/2018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9836D9-6F86-40C8-9DA8-01EF46E92A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610600" cy="449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Southwest Creations Collaborative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Quarterly Board of Directors Meeting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Wednesday, January 24, 2018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1:00-4:00 PM Board Meeting @ SCC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1308 4</a:t>
            </a:r>
            <a:r>
              <a:rPr lang="en-US" sz="2200" baseline="30000" dirty="0">
                <a:solidFill>
                  <a:srgbClr val="0070C0"/>
                </a:solidFill>
              </a:rPr>
              <a:t>th</a:t>
            </a:r>
            <a:r>
              <a:rPr lang="en-US" sz="2200" dirty="0">
                <a:solidFill>
                  <a:srgbClr val="0070C0"/>
                </a:solidFill>
              </a:rPr>
              <a:t> Street NW, ABQ, NM 87102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2051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55638"/>
            <a:ext cx="1287245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34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"/>
            <a:ext cx="7772400" cy="1470025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Production Revenue 2014–YTD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1FA07-14B6-4D81-8677-EAAADAB9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983" y="990600"/>
            <a:ext cx="9495966" cy="56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7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22940-FB8A-4A87-890D-A493B6DF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09" y="76200"/>
            <a:ext cx="5070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602A97-969A-4CD9-AE9B-99F939096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543"/>
            <a:ext cx="9144000" cy="5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9A397-3432-498D-8C42-0CE260E00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533400"/>
            <a:ext cx="94488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E594095-9AB7-464D-96C4-D1EAA9632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1" y="-13926"/>
            <a:ext cx="4712865" cy="3134055"/>
          </a:xfrm>
          <a:prstGeom prst="rect">
            <a:avLst/>
          </a:prstGeom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Plan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Southwest Creations Collaborative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91F2F-A379-403D-984E-EEA31DED5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8" y="2940888"/>
            <a:ext cx="4506157" cy="302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B7842-5E58-4DC0-8B4A-7E081FAA4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79" y="1"/>
            <a:ext cx="4691922" cy="3120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61FE2-F912-4371-8F1E-B56B17464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79" y="2912837"/>
            <a:ext cx="4691921" cy="30606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25E733-4154-4B73-9A19-D61B3A8541DA}"/>
              </a:ext>
            </a:extLst>
          </p:cNvPr>
          <p:cNvSpPr txBox="1"/>
          <p:nvPr/>
        </p:nvSpPr>
        <p:spPr>
          <a:xfrm>
            <a:off x="-34572" y="3423394"/>
            <a:ext cx="9215562" cy="1323439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Visibility Framework</a:t>
            </a:r>
          </a:p>
        </p:txBody>
      </p:sp>
    </p:spTree>
    <p:extLst>
      <p:ext uri="{BB962C8B-B14F-4D97-AF65-F5344CB8AC3E}">
        <p14:creationId xmlns:p14="http://schemas.microsoft.com/office/powerpoint/2010/main" val="290571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Raise visibility, grow client base and drive business sustainability by:</a:t>
            </a:r>
          </a:p>
          <a:p>
            <a:r>
              <a:rPr lang="en-US" sz="4000" dirty="0"/>
              <a:t>Generating Community Interest</a:t>
            </a:r>
          </a:p>
          <a:p>
            <a:r>
              <a:rPr lang="en-US" sz="4000" dirty="0"/>
              <a:t>Generating Community Support</a:t>
            </a:r>
          </a:p>
          <a:p>
            <a:r>
              <a:rPr lang="en-US" sz="4000" dirty="0"/>
              <a:t>Generating Client Interest</a:t>
            </a:r>
          </a:p>
          <a:p>
            <a:r>
              <a:rPr lang="en-US" sz="4000" dirty="0"/>
              <a:t>Supporting New Building Launch</a:t>
            </a:r>
          </a:p>
        </p:txBody>
      </p:sp>
    </p:spTree>
    <p:extLst>
      <p:ext uri="{BB962C8B-B14F-4D97-AF65-F5344CB8AC3E}">
        <p14:creationId xmlns:p14="http://schemas.microsoft.com/office/powerpoint/2010/main" val="371343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Summary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Create unique opportunities to showcase SCC and its staff/board leadership to specific target audiences.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8878B-E5A2-4217-99A6-244BD9F4F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93" y="4648200"/>
            <a:ext cx="3323008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C0F87-F7F3-4189-9C99-373304014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3323007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9AA5D-D1B1-4040-B866-74496108C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9" y="4648200"/>
            <a:ext cx="332300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Friendraising Events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SCC board members, staff and friends will invite community leaders, influencers, potential donors and potential clients. </a:t>
            </a:r>
          </a:p>
          <a:p>
            <a:r>
              <a:rPr lang="en-US" sz="2000" dirty="0"/>
              <a:t>Events will be limited to approximately 10 people each.</a:t>
            </a:r>
          </a:p>
          <a:p>
            <a:r>
              <a:rPr lang="en-US" sz="2000" dirty="0"/>
              <a:t>Event Components</a:t>
            </a:r>
          </a:p>
          <a:p>
            <a:pPr lvl="1"/>
            <a:r>
              <a:rPr lang="en-US" sz="2000" dirty="0"/>
              <a:t>Brief SCC introduction</a:t>
            </a:r>
          </a:p>
          <a:p>
            <a:pPr lvl="1"/>
            <a:r>
              <a:rPr lang="en-US" sz="2000" dirty="0"/>
              <a:t>Tour of SCC</a:t>
            </a:r>
          </a:p>
          <a:p>
            <a:pPr lvl="1"/>
            <a:r>
              <a:rPr lang="en-US" sz="2000" dirty="0"/>
              <a:t>Hacia presentation </a:t>
            </a:r>
          </a:p>
          <a:p>
            <a:pPr lvl="1"/>
            <a:r>
              <a:rPr lang="en-US" sz="2000" dirty="0"/>
              <a:t>Q&amp;A and close with Executive Director</a:t>
            </a:r>
          </a:p>
          <a:p>
            <a:r>
              <a:rPr lang="en-US" sz="2000" b="1" dirty="0"/>
              <a:t>Proposed Dates/Themes</a:t>
            </a:r>
          </a:p>
          <a:p>
            <a:pPr lvl="1"/>
            <a:r>
              <a:rPr lang="en-US" sz="2000" dirty="0"/>
              <a:t>Friday, February 16 (Creativity)</a:t>
            </a:r>
          </a:p>
          <a:p>
            <a:pPr lvl="1"/>
            <a:r>
              <a:rPr lang="en-US" sz="2000" dirty="0"/>
              <a:t>Friday, May 18 (Economic Development)</a:t>
            </a:r>
          </a:p>
          <a:p>
            <a:pPr lvl="1"/>
            <a:r>
              <a:rPr lang="en-US" sz="2000" dirty="0"/>
              <a:t>Friday, September 21 (Social Enterprise - Institutions such as UNM, CNM, APS)</a:t>
            </a:r>
          </a:p>
          <a:p>
            <a:pPr lvl="1"/>
            <a:r>
              <a:rPr lang="en-US" sz="2000" dirty="0"/>
              <a:t>TBD (Manufacturing in partnership with MEP and Manufacturing Day)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287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Showcase SCC to Community 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Deepen connections with business/community influencers through attendance at community events by Executive Director and Board of Directors</a:t>
            </a:r>
          </a:p>
          <a:p>
            <a:pPr lvl="1"/>
            <a:r>
              <a:rPr lang="en-US" dirty="0"/>
              <a:t>Entrepreneurship Events</a:t>
            </a:r>
          </a:p>
          <a:p>
            <a:pPr lvl="1"/>
            <a:r>
              <a:rPr lang="en-US" dirty="0"/>
              <a:t>Economic Forum</a:t>
            </a:r>
          </a:p>
          <a:p>
            <a:pPr lvl="1"/>
            <a:r>
              <a:rPr lang="en-US" dirty="0"/>
              <a:t>Albuquerque Economic Development</a:t>
            </a:r>
          </a:p>
          <a:p>
            <a:pPr lvl="1"/>
            <a:r>
              <a:rPr lang="en-US" i="1" dirty="0"/>
              <a:t>Albuquerque Hispano Chamber of Commerce</a:t>
            </a:r>
          </a:p>
          <a:p>
            <a:pPr lvl="1"/>
            <a:r>
              <a:rPr lang="en-US" i="1" dirty="0"/>
              <a:t>1 Million Cups</a:t>
            </a:r>
          </a:p>
          <a:p>
            <a:pPr lvl="1"/>
            <a:r>
              <a:rPr lang="en-US" i="1" dirty="0"/>
              <a:t>Coffee and Creatives</a:t>
            </a:r>
          </a:p>
          <a:p>
            <a:pPr lvl="1"/>
            <a:r>
              <a:rPr lang="en-US" i="1" dirty="0"/>
              <a:t>Ethics in Business Awards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4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Directors Needs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Friendraisers</a:t>
            </a:r>
            <a:endParaRPr lang="en-US" dirty="0"/>
          </a:p>
          <a:p>
            <a:pPr lvl="1"/>
            <a:r>
              <a:rPr lang="en-US" dirty="0"/>
              <a:t>Identify potential attendees for </a:t>
            </a:r>
            <a:r>
              <a:rPr lang="en-US" dirty="0" err="1"/>
              <a:t>Friendraisers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Invite professional/personal connections to </a:t>
            </a:r>
            <a:r>
              <a:rPr lang="en-US" dirty="0" err="1"/>
              <a:t>Friendraisers</a:t>
            </a:r>
            <a:r>
              <a:rPr lang="en-US" dirty="0"/>
              <a:t> quarterly</a:t>
            </a:r>
          </a:p>
          <a:p>
            <a:pPr lvl="1"/>
            <a:r>
              <a:rPr lang="en-US" dirty="0"/>
              <a:t>Attend two </a:t>
            </a:r>
            <a:r>
              <a:rPr lang="en-US" dirty="0" err="1"/>
              <a:t>friendraisers</a:t>
            </a:r>
            <a:r>
              <a:rPr lang="en-US" dirty="0"/>
              <a:t>/year</a:t>
            </a:r>
          </a:p>
          <a:p>
            <a:r>
              <a:rPr lang="en-US" dirty="0"/>
              <a:t>SCC Community Showcase</a:t>
            </a:r>
          </a:p>
          <a:p>
            <a:pPr lvl="1"/>
            <a:r>
              <a:rPr lang="en-US" dirty="0"/>
              <a:t>Identify business and community events to increase SCC exposure</a:t>
            </a:r>
          </a:p>
          <a:p>
            <a:pPr lvl="1"/>
            <a:r>
              <a:rPr lang="en-US" dirty="0"/>
              <a:t>Create opportunities for SCC to attend/speak at event</a:t>
            </a:r>
          </a:p>
          <a:p>
            <a:pPr lvl="1"/>
            <a:r>
              <a:rPr lang="en-US" dirty="0"/>
              <a:t>Join SCC at events to make connections/introductions</a:t>
            </a:r>
          </a:p>
          <a:p>
            <a:r>
              <a:rPr lang="en-US" dirty="0"/>
              <a:t>Utilize SCC script to emphasize key concepts when discussing SCC in community.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C0202-F986-43A1-A4A8-5DC232757F58}"/>
              </a:ext>
            </a:extLst>
          </p:cNvPr>
          <p:cNvSpPr txBox="1"/>
          <p:nvPr/>
        </p:nvSpPr>
        <p:spPr>
          <a:xfrm>
            <a:off x="533400" y="152401"/>
            <a:ext cx="67056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BOARD MEETING AGENDA</a:t>
            </a:r>
            <a:endParaRPr lang="en-US" sz="1400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sz="1200" dirty="0"/>
              <a:t>(</a:t>
            </a:r>
            <a:r>
              <a:rPr lang="en-US" sz="1400" dirty="0"/>
              <a:t>1:00- 1:20)</a:t>
            </a:r>
          </a:p>
          <a:p>
            <a:r>
              <a:rPr lang="en-US" sz="1400" dirty="0"/>
              <a:t>ATTENDANCE - Clare</a:t>
            </a:r>
            <a:br>
              <a:rPr lang="en-US" sz="1400" dirty="0"/>
            </a:br>
            <a:r>
              <a:rPr lang="en-US" sz="1400" dirty="0"/>
              <a:t>ANNOUNCEMENTS – Introduce guest, Lawrence Rael - Tracy</a:t>
            </a:r>
          </a:p>
          <a:p>
            <a:r>
              <a:rPr lang="en-US" sz="1400" dirty="0"/>
              <a:t>APPROVAL OF MINUTES – Karen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(1:20-1:40)</a:t>
            </a:r>
          </a:p>
          <a:p>
            <a:r>
              <a:rPr lang="en-US" sz="1400" dirty="0"/>
              <a:t>PROGRAMS – Sasha Pellerin and </a:t>
            </a:r>
            <a:r>
              <a:rPr lang="en-US" sz="1400" dirty="0" err="1"/>
              <a:t>Hacia</a:t>
            </a:r>
            <a:r>
              <a:rPr lang="en-US" sz="1400" dirty="0"/>
              <a:t> Team</a:t>
            </a:r>
          </a:p>
          <a:p>
            <a:r>
              <a:rPr lang="en-US" sz="1400" dirty="0"/>
              <a:t>	</a:t>
            </a:r>
          </a:p>
          <a:p>
            <a:r>
              <a:rPr lang="en-US" sz="1400" dirty="0"/>
              <a:t>(1:40 – 2:30)</a:t>
            </a:r>
          </a:p>
          <a:p>
            <a:r>
              <a:rPr lang="en-US" sz="1400" dirty="0"/>
              <a:t>FINANCIAL – Joann, Linnea Susan</a:t>
            </a:r>
          </a:p>
          <a:p>
            <a:endParaRPr lang="en-US" sz="1400" dirty="0"/>
          </a:p>
          <a:p>
            <a:r>
              <a:rPr lang="en-US" sz="1400" dirty="0"/>
              <a:t>(2:30 – 2:35) </a:t>
            </a:r>
          </a:p>
          <a:p>
            <a:r>
              <a:rPr lang="en-US" sz="1400" dirty="0"/>
              <a:t>BREAK</a:t>
            </a:r>
          </a:p>
          <a:p>
            <a:endParaRPr lang="en-US" sz="1400" dirty="0"/>
          </a:p>
          <a:p>
            <a:r>
              <a:rPr lang="en-US" sz="1400" dirty="0"/>
              <a:t>(2:35 – 2:50) </a:t>
            </a:r>
          </a:p>
          <a:p>
            <a:r>
              <a:rPr lang="en-US" sz="1400" dirty="0"/>
              <a:t>PRODUCTION/BUILDING UPDATE – Susan</a:t>
            </a:r>
          </a:p>
          <a:p>
            <a:endParaRPr lang="en-US" sz="1400" dirty="0"/>
          </a:p>
          <a:p>
            <a:r>
              <a:rPr lang="en-US" sz="1400" dirty="0"/>
              <a:t>(2:50 – 3:30)</a:t>
            </a:r>
          </a:p>
          <a:p>
            <a:r>
              <a:rPr lang="en-US" sz="1400" dirty="0"/>
              <a:t>COMMITTEE UPDATES</a:t>
            </a:r>
          </a:p>
          <a:p>
            <a:endParaRPr lang="en-US" sz="1400" dirty="0"/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(3:00 – 3:50)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MARKETING/VISIBILITY – Alexis Tappan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	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(3:50 – 4:00)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OTHER BUSINESS – Clare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2631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Increase visibility and awareness to generate new clients and community support</a:t>
            </a:r>
          </a:p>
          <a:p>
            <a:r>
              <a:rPr lang="en-US" sz="3200" i="1" dirty="0"/>
              <a:t>Instagram: “Work with Us” campaign (B2B)</a:t>
            </a:r>
          </a:p>
          <a:p>
            <a:pPr lvl="1"/>
            <a:r>
              <a:rPr lang="en-US" sz="2900" b="1" dirty="0"/>
              <a:t>Goal</a:t>
            </a:r>
            <a:r>
              <a:rPr lang="en-US" sz="2900" dirty="0"/>
              <a:t>: Rebrand page and increase followers</a:t>
            </a:r>
          </a:p>
          <a:p>
            <a:pPr lvl="1"/>
            <a:r>
              <a:rPr lang="en-US" sz="2900" b="1" dirty="0"/>
              <a:t>Focus: </a:t>
            </a:r>
            <a:r>
              <a:rPr lang="en-US" sz="2900" dirty="0"/>
              <a:t>Sewing/Fabrics/Production</a:t>
            </a:r>
          </a:p>
          <a:p>
            <a:pPr marL="502920" indent="-457200"/>
            <a:r>
              <a:rPr lang="en-US" sz="3500" i="1" dirty="0"/>
              <a:t>Facebook: Community-building </a:t>
            </a:r>
          </a:p>
          <a:p>
            <a:pPr lvl="1"/>
            <a:r>
              <a:rPr lang="en-US" sz="3200" b="1" dirty="0"/>
              <a:t>Goal</a:t>
            </a:r>
            <a:r>
              <a:rPr lang="en-US" sz="3200" dirty="0"/>
              <a:t>: Increase followers to 580, increase engagement</a:t>
            </a:r>
          </a:p>
          <a:p>
            <a:pPr lvl="1"/>
            <a:r>
              <a:rPr lang="en-US" sz="3200" b="1" dirty="0"/>
              <a:t>Focus: </a:t>
            </a:r>
            <a:r>
              <a:rPr lang="en-US" sz="3200" dirty="0"/>
              <a:t>Get to know SCC, job opportunities, about customers/employees, Hacia</a:t>
            </a:r>
            <a:br>
              <a:rPr lang="en-US" sz="3200" dirty="0"/>
            </a:br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411E4-7584-4A34-B673-C038D317ED81}"/>
              </a:ext>
            </a:extLst>
          </p:cNvPr>
          <p:cNvSpPr txBox="1"/>
          <p:nvPr/>
        </p:nvSpPr>
        <p:spPr>
          <a:xfrm>
            <a:off x="6858000" y="3302853"/>
            <a:ext cx="2286000" cy="830997"/>
          </a:xfrm>
          <a:prstGeom prst="rect">
            <a:avLst/>
          </a:prstGeom>
          <a:solidFill>
            <a:srgbClr val="94B6D2">
              <a:alpha val="61000"/>
            </a:srgbClr>
          </a:solidFill>
          <a:ln w="44450">
            <a:solidFill>
              <a:srgbClr val="DD80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Metrics</a:t>
            </a:r>
          </a:p>
          <a:p>
            <a:r>
              <a:rPr lang="en-US" sz="1600" dirty="0"/>
              <a:t>50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sz="1600" dirty="0"/>
              <a:t>in Facebook fans</a:t>
            </a:r>
            <a:br>
              <a:rPr lang="en-US" sz="1600" dirty="0"/>
            </a:br>
            <a:r>
              <a:rPr lang="en-US" sz="1600" dirty="0"/>
              <a:t>100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sz="1600" dirty="0"/>
              <a:t>in Instagram fans</a:t>
            </a:r>
          </a:p>
        </p:txBody>
      </p:sp>
    </p:spTree>
    <p:extLst>
      <p:ext uri="{BB962C8B-B14F-4D97-AF65-F5344CB8AC3E}">
        <p14:creationId xmlns:p14="http://schemas.microsoft.com/office/powerpoint/2010/main" val="366933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Support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and Update Communications Materials</a:t>
            </a:r>
          </a:p>
          <a:p>
            <a:r>
              <a:rPr lang="en-US" dirty="0"/>
              <a:t>Strategic Website Consulting/Support/Updates</a:t>
            </a:r>
          </a:p>
          <a:p>
            <a:r>
              <a:rPr lang="en-US" dirty="0"/>
              <a:t>Spokesperson/Host (as appropriate)</a:t>
            </a:r>
          </a:p>
          <a:p>
            <a:r>
              <a:rPr lang="en-US" dirty="0"/>
              <a:t>Writing and Editing</a:t>
            </a:r>
          </a:p>
          <a:p>
            <a:r>
              <a:rPr lang="en-US" dirty="0"/>
              <a:t>Strategic Communications Insight</a:t>
            </a:r>
          </a:p>
          <a:p>
            <a:r>
              <a:rPr lang="en-US" dirty="0"/>
              <a:t>Board Support Materials</a:t>
            </a:r>
          </a:p>
          <a:p>
            <a:r>
              <a:rPr lang="en-US" dirty="0"/>
              <a:t>Donor Relations Materials</a:t>
            </a:r>
          </a:p>
        </p:txBody>
      </p:sp>
    </p:spTree>
    <p:extLst>
      <p:ext uri="{BB962C8B-B14F-4D97-AF65-F5344CB8AC3E}">
        <p14:creationId xmlns:p14="http://schemas.microsoft.com/office/powerpoint/2010/main" val="3368840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Communications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South Valley Building Initiative</a:t>
            </a:r>
          </a:p>
          <a:p>
            <a:pPr lvl="1"/>
            <a:r>
              <a:rPr lang="en-US" dirty="0"/>
              <a:t>Communications</a:t>
            </a:r>
          </a:p>
          <a:p>
            <a:pPr lvl="1"/>
            <a:r>
              <a:rPr lang="en-US" dirty="0"/>
              <a:t>Groundbreaking</a:t>
            </a:r>
          </a:p>
          <a:p>
            <a:pPr lvl="1"/>
            <a:r>
              <a:rPr lang="en-US" dirty="0"/>
              <a:t>Grand Opening</a:t>
            </a:r>
          </a:p>
          <a:p>
            <a:r>
              <a:rPr lang="en-US" dirty="0"/>
              <a:t>Support Capital Campaign</a:t>
            </a:r>
          </a:p>
          <a:p>
            <a:pPr lvl="1"/>
            <a:r>
              <a:rPr lang="en-US" dirty="0"/>
              <a:t>Communications Materials</a:t>
            </a:r>
          </a:p>
          <a:p>
            <a:pPr lvl="1"/>
            <a:r>
              <a:rPr lang="en-US" dirty="0"/>
              <a:t>Board Materials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8" name="FILTE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3622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9" name="HEADER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3622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0" name="TextBox 4"/>
          <p:cNvSpPr txBox="1">
            <a:spLocks noChangeArrowheads="1"/>
          </p:cNvSpPr>
          <p:nvPr/>
        </p:nvSpPr>
        <p:spPr bwMode="auto">
          <a:xfrm flipH="1">
            <a:off x="2771384" y="304800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Southwest Creations Collaborative Balance Sheet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as of December 31,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8E48C-F573-42D4-A32B-89E911396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205" y="1371600"/>
            <a:ext cx="5209758" cy="53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6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FILTE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3622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HEADER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3622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 flipH="1">
            <a:off x="2819400" y="457200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Southwest Creations Collaborative Income Statement for the Quarter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Ended December 31, 2017</a:t>
            </a:r>
          </a:p>
        </p:txBody>
      </p:sp>
      <p:pic>
        <p:nvPicPr>
          <p:cNvPr id="6149" name="FILTER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558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HEADER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558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8" name="FILTER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558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9" name="HEADER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558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FILTER" hidden="1">
            <a:extLst>
              <a:ext uri="{63B3BB69-23CF-44E3-9099-C40C66FF867C}">
                <a14:compatExt xmlns:a14="http://schemas.microsoft.com/office/drawing/2010/main" spid="_x0000_s1025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100" y="1782763"/>
            <a:ext cx="914400" cy="228600"/>
          </a:xfrm>
          <a:prstGeom prst="rect">
            <a:avLst/>
          </a:prstGeom>
        </p:spPr>
      </p:pic>
      <p:pic>
        <p:nvPicPr>
          <p:cNvPr id="14" name="HEADER" hidden="1">
            <a:extLst>
              <a:ext uri="{63B3BB69-23CF-44E3-9099-C40C66FF867C}">
                <a14:compatExt xmlns:a14="http://schemas.microsoft.com/office/drawing/2010/main" spid="_x0000_s1026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1782763"/>
            <a:ext cx="914400" cy="228600"/>
          </a:xfrm>
          <a:prstGeom prst="rect">
            <a:avLst/>
          </a:prstGeom>
        </p:spPr>
      </p:pic>
      <p:pic>
        <p:nvPicPr>
          <p:cNvPr id="15" name="FILTER" hidden="1">
            <a:extLst>
              <a:ext uri="{63B3BB69-23CF-44E3-9099-C40C66FF867C}">
                <a14:compatExt xmlns:a14="http://schemas.microsoft.com/office/drawing/2010/main" spid="_x0000_s1025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100" y="1782763"/>
            <a:ext cx="914400" cy="228600"/>
          </a:xfrm>
          <a:prstGeom prst="rect">
            <a:avLst/>
          </a:prstGeom>
        </p:spPr>
      </p:pic>
      <p:pic>
        <p:nvPicPr>
          <p:cNvPr id="16" name="HEADER" hidden="1">
            <a:extLst>
              <a:ext uri="{63B3BB69-23CF-44E3-9099-C40C66FF867C}">
                <a14:compatExt xmlns:a14="http://schemas.microsoft.com/office/drawing/2010/main" spid="_x0000_s1026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1782763"/>
            <a:ext cx="914400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67D92-6000-46A7-8759-ECDDD63F7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89" y="1524000"/>
            <a:ext cx="8605222" cy="502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5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84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2017Highlights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FED77-1B27-4B2C-8D5A-A2119D0F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08847"/>
            <a:ext cx="8915400" cy="43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3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70C0"/>
                </a:solidFill>
              </a:rPr>
              <a:t>Observations &amp; Conversation Topics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76300" y="1466088"/>
            <a:ext cx="7391400" cy="49347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C6600"/>
                </a:solidFill>
              </a:rPr>
              <a:t>Balance sheet shows reduced cash and receivables but strong debt reduction.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C6600"/>
                </a:solidFill>
              </a:rPr>
              <a:t>Cash decrease since last quarter is due to spending of grant funds, reduced production revenue and increased staffing cost.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C6600"/>
                </a:solidFill>
              </a:rPr>
              <a:t>Positive Fund Balance and YTD Loss is comparable to prior year.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C6600"/>
                </a:solidFill>
              </a:rPr>
              <a:t>Current Ratio is 2.  3 or better is the goal.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C6600"/>
                </a:solidFill>
              </a:rPr>
              <a:t>At year end Production Revenue is 105% of budget.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C6600"/>
                </a:solidFill>
              </a:rPr>
              <a:t>Net operating loss was 11,800, combined net loss was 33,030 (due to depreciation)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CC66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1600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2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b="1" dirty="0">
                <a:solidFill>
                  <a:srgbClr val="0070C0"/>
                </a:solidFill>
                <a:latin typeface="+mn-lt"/>
              </a:rPr>
              <a:t>Financial Dashboard –  as of December 31, 2017</a:t>
            </a:r>
            <a:br>
              <a:rPr lang="en-US" altLang="en-US" sz="2300" dirty="0">
                <a:latin typeface="+mn-lt"/>
              </a:rPr>
            </a:br>
            <a:endParaRPr lang="en-US" altLang="en-US" sz="23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D07E8-6CAB-41EA-A5CA-ED315990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35193"/>
            <a:ext cx="7962899" cy="56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5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41757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DASHBOARD OBSERVATIONS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00600"/>
          </a:xfrm>
        </p:spPr>
        <p:txBody>
          <a:bodyPr rtlCol="0">
            <a:normAutofit fontScale="92500" lnSpcReduction="10000"/>
          </a:bodyPr>
          <a:lstStyle/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ja-JP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Dashboard reflects “sustainability” of the organization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altLang="ja-JP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ja-JP" sz="1600" b="1" dirty="0">
                <a:solidFill>
                  <a:srgbClr val="CC6600"/>
                </a:solidFill>
              </a:rPr>
              <a:t>YTD Budget vs Actual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CC6600"/>
                </a:solidFill>
              </a:rPr>
              <a:t>Organizational net income under budget by about $33,030</a:t>
            </a:r>
            <a:endParaRPr lang="en-US" altLang="en-US" sz="1400" dirty="0">
              <a:solidFill>
                <a:srgbClr val="CC66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solidFill>
                  <a:srgbClr val="CC6600"/>
                </a:solidFill>
              </a:rPr>
              <a:t>Program revenue recorded as grants are spent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CC6600"/>
                </a:solidFill>
              </a:rPr>
              <a:t>30% of G&amp;A is used for Programs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CC6600"/>
                </a:solidFill>
              </a:rPr>
              <a:t>Production revenue has covered $157,182 in program expenses, which is 29% of all program expenses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solidFill>
                  <a:srgbClr val="CC6600"/>
                </a:solidFill>
              </a:rPr>
              <a:t>Production</a:t>
            </a:r>
            <a:endParaRPr lang="en-US" altLang="en-US" sz="1400" b="1" dirty="0">
              <a:solidFill>
                <a:srgbClr val="CC6600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CC6600"/>
                </a:solidFill>
              </a:rPr>
              <a:t>Production Revenue is performing over budget for the year, however, gross margin is under creating a slightly </a:t>
            </a:r>
            <a:r>
              <a:rPr lang="en-US" altLang="en-US" sz="1400" b="1" u="sng" dirty="0">
                <a:solidFill>
                  <a:srgbClr val="CC6600"/>
                </a:solidFill>
              </a:rPr>
              <a:t>under-budget</a:t>
            </a:r>
            <a:r>
              <a:rPr lang="en-US" altLang="en-US" sz="1400" b="1" dirty="0">
                <a:solidFill>
                  <a:srgbClr val="CC6600"/>
                </a:solidFill>
              </a:rPr>
              <a:t> production net income. GPM % is 30%, in line with historic performance.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CC6600"/>
                </a:solidFill>
              </a:rPr>
              <a:t>70% of G&amp;A is used for Production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CC6600"/>
                </a:solidFill>
              </a:rPr>
              <a:t>Production paid for 29% of the total Program costs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dirty="0">
                <a:solidFill>
                  <a:srgbClr val="CC6600"/>
                </a:solidFill>
              </a:rPr>
              <a:t>Historical Data – fluctuation is an effect of amount of grant funding</a:t>
            </a:r>
          </a:p>
          <a:p>
            <a:pPr lvl="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dirty="0">
                <a:solidFill>
                  <a:srgbClr val="CC6600"/>
                </a:solidFill>
              </a:rPr>
              <a:t>2016 Production paid 13% of total Program costs</a:t>
            </a:r>
          </a:p>
          <a:p>
            <a:pPr lvl="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dirty="0">
                <a:solidFill>
                  <a:srgbClr val="CC6600"/>
                </a:solidFill>
              </a:rPr>
              <a:t>2015 Production paid 1% of total Program costs</a:t>
            </a:r>
          </a:p>
          <a:p>
            <a:pPr lvl="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dirty="0">
                <a:solidFill>
                  <a:srgbClr val="CC6600"/>
                </a:solidFill>
              </a:rPr>
              <a:t>2014 Production paid 10% of total Program costs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CC6600"/>
                </a:solidFill>
              </a:rPr>
              <a:t>The past two months, (November &amp; December) contract revenue was lower than targeted, and this contributed to the combined net loss of ($33,030) YTD.   Note: net operating loss before depreciation was $11,080.</a:t>
            </a:r>
          </a:p>
        </p:txBody>
      </p:sp>
    </p:spTree>
    <p:extLst>
      <p:ext uri="{BB962C8B-B14F-4D97-AF65-F5344CB8AC3E}">
        <p14:creationId xmlns:p14="http://schemas.microsoft.com/office/powerpoint/2010/main" val="336800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 flipH="1">
          <a:off x="7848601" y="5562600"/>
          <a:ext cx="45719" cy="7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0" y="4497404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Production Revenue Q4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53D23-945A-4C3E-B572-A3A79D21B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" y="990600"/>
            <a:ext cx="7528560" cy="4382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FCF752-CEEB-42C2-A758-BE1FE2A3C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29" y="5105400"/>
            <a:ext cx="6438942" cy="1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2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On-screen Show (4:3)</PresentationFormat>
  <Paragraphs>171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Courier New</vt:lpstr>
      <vt:lpstr>Office Theme</vt:lpstr>
      <vt:lpstr>Southwest Creations Collaborative Quarterly Board of Directors Meeting Wednesday, January 24, 2018  1:00-4:00 PM Board Meeting @ SCC 1308 4th Street NW, ABQ, NM 87102  </vt:lpstr>
      <vt:lpstr>PowerPoint Presentation</vt:lpstr>
      <vt:lpstr>PowerPoint Presentation</vt:lpstr>
      <vt:lpstr>PowerPoint Presentation</vt:lpstr>
      <vt:lpstr>2017Highlights</vt:lpstr>
      <vt:lpstr>Observations &amp; Conversation Topics</vt:lpstr>
      <vt:lpstr>Financial Dashboard –  as of December 31, 2017 </vt:lpstr>
      <vt:lpstr>DASHBOARD OBSERVATIONS</vt:lpstr>
      <vt:lpstr>Production Revenue Q4 2017</vt:lpstr>
      <vt:lpstr>Production Revenue 2014–YTD 2017</vt:lpstr>
      <vt:lpstr>PowerPoint Presentation</vt:lpstr>
      <vt:lpstr>PowerPoint Presentation</vt:lpstr>
      <vt:lpstr>PowerPoint Presentation</vt:lpstr>
      <vt:lpstr>Marketing Plan</vt:lpstr>
      <vt:lpstr>Goal</vt:lpstr>
      <vt:lpstr>Strategy Summary</vt:lpstr>
      <vt:lpstr>Quarterly Friendraising Events</vt:lpstr>
      <vt:lpstr>Showcase SCC to Community </vt:lpstr>
      <vt:lpstr>Board of Directors Needs</vt:lpstr>
      <vt:lpstr>Social Media</vt:lpstr>
      <vt:lpstr>Communications Support</vt:lpstr>
      <vt:lpstr>Long-Term Communications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</dc:title>
  <dc:creator>Alice Loy</dc:creator>
  <cp:lastModifiedBy>Alexis Kerschner Tappan</cp:lastModifiedBy>
  <cp:revision>913</cp:revision>
  <cp:lastPrinted>2017-08-01T19:43:29Z</cp:lastPrinted>
  <dcterms:created xsi:type="dcterms:W3CDTF">2008-04-22T02:04:04Z</dcterms:created>
  <dcterms:modified xsi:type="dcterms:W3CDTF">2018-04-24T20:41:02Z</dcterms:modified>
</cp:coreProperties>
</file>